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9" r:id="rId3"/>
    <p:sldId id="263" r:id="rId4"/>
    <p:sldId id="264" r:id="rId5"/>
    <p:sldId id="280" r:id="rId6"/>
    <p:sldId id="281" r:id="rId7"/>
    <p:sldId id="282" r:id="rId8"/>
    <p:sldId id="283" r:id="rId9"/>
    <p:sldId id="262" r:id="rId10"/>
    <p:sldId id="275" r:id="rId11"/>
    <p:sldId id="276" r:id="rId12"/>
    <p:sldId id="260" r:id="rId13"/>
    <p:sldId id="269" r:id="rId14"/>
    <p:sldId id="270" r:id="rId15"/>
    <p:sldId id="284" r:id="rId16"/>
    <p:sldId id="278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94084" autoAdjust="0"/>
  </p:normalViewPr>
  <p:slideViewPr>
    <p:cSldViewPr>
      <p:cViewPr varScale="1">
        <p:scale>
          <a:sx n="75" d="100"/>
          <a:sy n="75" d="100"/>
        </p:scale>
        <p:origin x="93" y="47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36416-3E55-4A06-B4BE-D03809D96286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6FAA3-9D4A-41D6-82F5-54288C6A5A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747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169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792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210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64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531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659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907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195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34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65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362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736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5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97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12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081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2946932" y="2580169"/>
            <a:ext cx="5890385" cy="584775"/>
            <a:chOff x="3111868" y="2180309"/>
            <a:chExt cx="5890385" cy="584775"/>
          </a:xfrm>
        </p:grpSpPr>
        <p:grpSp>
          <p:nvGrpSpPr>
            <p:cNvPr id="40" name="组合 39"/>
            <p:cNvGrpSpPr>
              <a:grpSpLocks noChangeAspect="1"/>
            </p:cNvGrpSpPr>
            <p:nvPr/>
          </p:nvGrpSpPr>
          <p:grpSpPr>
            <a:xfrm flipV="1">
              <a:off x="3111868" y="2372517"/>
              <a:ext cx="1253561" cy="200361"/>
              <a:chOff x="1973038" y="2362200"/>
              <a:chExt cx="1430239" cy="228600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3174677" y="236220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1973038" y="2476501"/>
                <a:ext cx="1143000" cy="0"/>
              </a:xfrm>
              <a:prstGeom prst="line">
                <a:avLst/>
              </a:prstGeom>
              <a:ln w="412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/>
            <p:cNvGrpSpPr>
              <a:grpSpLocks noChangeAspect="1"/>
            </p:cNvGrpSpPr>
            <p:nvPr/>
          </p:nvGrpSpPr>
          <p:grpSpPr>
            <a:xfrm rot="10800000" flipV="1">
              <a:off x="7788803" y="2372517"/>
              <a:ext cx="1213450" cy="200361"/>
              <a:chOff x="1946186" y="2362201"/>
              <a:chExt cx="1384474" cy="228600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3102060" y="2362201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1946186" y="2476501"/>
                <a:ext cx="1143000" cy="0"/>
              </a:xfrm>
              <a:prstGeom prst="line">
                <a:avLst/>
              </a:prstGeom>
              <a:ln w="412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文本框 66"/>
            <p:cNvSpPr txBox="1"/>
            <p:nvPr/>
          </p:nvSpPr>
          <p:spPr>
            <a:xfrm>
              <a:off x="4339138" y="2180309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学生社区服务中心</a:t>
              </a:r>
            </a:p>
          </p:txBody>
        </p:sp>
      </p:grpSp>
      <p:pic>
        <p:nvPicPr>
          <p:cNvPr id="105" name="图片 10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04" t="40025" b="46221"/>
          <a:stretch/>
        </p:blipFill>
        <p:spPr>
          <a:xfrm>
            <a:off x="152400" y="93396"/>
            <a:ext cx="1529573" cy="1670314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2991">
            <a:off x="64493" y="3803364"/>
            <a:ext cx="2446316" cy="246634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334" y="324511"/>
            <a:ext cx="866052" cy="1549099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861" y="4052733"/>
            <a:ext cx="3276600" cy="1404257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2531374" y="3233739"/>
            <a:ext cx="1415772" cy="1569660"/>
            <a:chOff x="4168919" y="434370"/>
            <a:chExt cx="1415772" cy="1569660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200" y="609600"/>
              <a:ext cx="1219200" cy="1219200"/>
            </a:xfrm>
            <a:prstGeom prst="rect">
              <a:avLst/>
            </a:prstGeom>
          </p:spPr>
        </p:pic>
        <p:sp>
          <p:nvSpPr>
            <p:cNvPr id="57" name="矩形 56"/>
            <p:cNvSpPr/>
            <p:nvPr/>
          </p:nvSpPr>
          <p:spPr>
            <a:xfrm>
              <a:off x="4168919" y="434370"/>
              <a:ext cx="1415772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9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招</a:t>
              </a:r>
              <a:endParaRPr lang="zh-CN" altLang="en-US" sz="9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249315" y="3250801"/>
            <a:ext cx="1415772" cy="1569660"/>
            <a:chOff x="4168918" y="434370"/>
            <a:chExt cx="1415772" cy="1569660"/>
          </a:xfrm>
        </p:grpSpPr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200" y="609600"/>
              <a:ext cx="1219200" cy="1219200"/>
            </a:xfrm>
            <a:prstGeom prst="rect">
              <a:avLst/>
            </a:prstGeom>
          </p:spPr>
        </p:pic>
        <p:sp>
          <p:nvSpPr>
            <p:cNvPr id="66" name="矩形 65"/>
            <p:cNvSpPr/>
            <p:nvPr/>
          </p:nvSpPr>
          <p:spPr>
            <a:xfrm>
              <a:off x="4168918" y="434370"/>
              <a:ext cx="1415772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9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啦</a:t>
              </a:r>
              <a:endParaRPr lang="zh-CN" altLang="en-US" sz="9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969572" y="3265059"/>
            <a:ext cx="1415772" cy="1569660"/>
            <a:chOff x="4168916" y="434370"/>
            <a:chExt cx="1415772" cy="1569660"/>
          </a:xfrm>
        </p:grpSpPr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200" y="609600"/>
              <a:ext cx="1219200" cy="1219200"/>
            </a:xfrm>
            <a:prstGeom prst="rect">
              <a:avLst/>
            </a:prstGeom>
          </p:spPr>
        </p:pic>
        <p:sp>
          <p:nvSpPr>
            <p:cNvPr id="70" name="矩形 69"/>
            <p:cNvSpPr/>
            <p:nvPr/>
          </p:nvSpPr>
          <p:spPr>
            <a:xfrm>
              <a:off x="4168916" y="434370"/>
              <a:ext cx="1415772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9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新</a:t>
              </a:r>
              <a:endParaRPr lang="zh-CN" altLang="en-US" sz="9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3366575" y="994076"/>
            <a:ext cx="5051100" cy="584775"/>
            <a:chOff x="3519743" y="2180308"/>
            <a:chExt cx="5051100" cy="584775"/>
          </a:xfrm>
        </p:grpSpPr>
        <p:grpSp>
          <p:nvGrpSpPr>
            <p:cNvPr id="121" name="组合 120"/>
            <p:cNvGrpSpPr>
              <a:grpSpLocks noChangeAspect="1"/>
            </p:cNvGrpSpPr>
            <p:nvPr/>
          </p:nvGrpSpPr>
          <p:grpSpPr>
            <a:xfrm flipV="1">
              <a:off x="3519743" y="2372517"/>
              <a:ext cx="1202166" cy="200361"/>
              <a:chOff x="2438400" y="2362200"/>
              <a:chExt cx="1371600" cy="228600"/>
            </a:xfrm>
          </p:grpSpPr>
          <p:sp>
            <p:nvSpPr>
              <p:cNvPr id="126" name="椭圆 125"/>
              <p:cNvSpPr/>
              <p:nvPr/>
            </p:nvSpPr>
            <p:spPr>
              <a:xfrm>
                <a:off x="3581400" y="236220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7" name="直接连接符 126"/>
              <p:cNvCxnSpPr/>
              <p:nvPr/>
            </p:nvCxnSpPr>
            <p:spPr>
              <a:xfrm>
                <a:off x="2438400" y="2476500"/>
                <a:ext cx="1143000" cy="0"/>
              </a:xfrm>
              <a:prstGeom prst="line">
                <a:avLst/>
              </a:prstGeom>
              <a:ln w="412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组合 121"/>
            <p:cNvGrpSpPr>
              <a:grpSpLocks noChangeAspect="1"/>
            </p:cNvGrpSpPr>
            <p:nvPr/>
          </p:nvGrpSpPr>
          <p:grpSpPr>
            <a:xfrm rot="10800000" flipV="1">
              <a:off x="7368677" y="2372516"/>
              <a:ext cx="1202166" cy="200361"/>
              <a:chOff x="2438400" y="2362200"/>
              <a:chExt cx="1371600" cy="228600"/>
            </a:xfrm>
          </p:grpSpPr>
          <p:sp>
            <p:nvSpPr>
              <p:cNvPr id="124" name="椭圆 123"/>
              <p:cNvSpPr/>
              <p:nvPr/>
            </p:nvSpPr>
            <p:spPr>
              <a:xfrm>
                <a:off x="3581400" y="236220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5" name="直接连接符 124"/>
              <p:cNvCxnSpPr/>
              <p:nvPr/>
            </p:nvCxnSpPr>
            <p:spPr>
              <a:xfrm>
                <a:off x="2438400" y="2476500"/>
                <a:ext cx="1143000" cy="0"/>
              </a:xfrm>
              <a:prstGeom prst="line">
                <a:avLst/>
              </a:prstGeom>
              <a:ln w="412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文本框 122"/>
            <p:cNvSpPr txBox="1"/>
            <p:nvPr/>
          </p:nvSpPr>
          <p:spPr>
            <a:xfrm>
              <a:off x="5098417" y="2180308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软件学院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400381" y="1763710"/>
            <a:ext cx="5051100" cy="584775"/>
            <a:chOff x="3519743" y="2180308"/>
            <a:chExt cx="5051100" cy="584775"/>
          </a:xfrm>
        </p:grpSpPr>
        <p:grpSp>
          <p:nvGrpSpPr>
            <p:cNvPr id="47" name="组合 46"/>
            <p:cNvGrpSpPr>
              <a:grpSpLocks noChangeAspect="1"/>
            </p:cNvGrpSpPr>
            <p:nvPr/>
          </p:nvGrpSpPr>
          <p:grpSpPr>
            <a:xfrm flipV="1">
              <a:off x="3519743" y="2372517"/>
              <a:ext cx="1202166" cy="200361"/>
              <a:chOff x="2438400" y="2362200"/>
              <a:chExt cx="1371600" cy="228600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3581400" y="236220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2" name="直接连接符 61"/>
              <p:cNvCxnSpPr/>
              <p:nvPr/>
            </p:nvCxnSpPr>
            <p:spPr>
              <a:xfrm>
                <a:off x="2438400" y="2476500"/>
                <a:ext cx="1143000" cy="0"/>
              </a:xfrm>
              <a:prstGeom prst="line">
                <a:avLst/>
              </a:prstGeom>
              <a:ln w="412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组合 47"/>
            <p:cNvGrpSpPr>
              <a:grpSpLocks noChangeAspect="1"/>
            </p:cNvGrpSpPr>
            <p:nvPr/>
          </p:nvGrpSpPr>
          <p:grpSpPr>
            <a:xfrm rot="10800000" flipV="1">
              <a:off x="7368677" y="2372516"/>
              <a:ext cx="1202166" cy="200361"/>
              <a:chOff x="2438400" y="2362200"/>
              <a:chExt cx="1371600" cy="228600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3581400" y="236220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>
                <a:off x="2438400" y="2476500"/>
                <a:ext cx="1143000" cy="0"/>
              </a:xfrm>
              <a:prstGeom prst="line">
                <a:avLst/>
              </a:prstGeom>
              <a:ln w="412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/>
            <p:cNvSpPr txBox="1"/>
            <p:nvPr/>
          </p:nvSpPr>
          <p:spPr>
            <a:xfrm>
              <a:off x="5098417" y="2180308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逐梦筑梦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1640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win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1843950"/>
            <a:ext cx="4114800" cy="5486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04800"/>
            <a:ext cx="90297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24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win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581400" y="152400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党员大会</a:t>
            </a:r>
            <a:endParaRPr lang="en-US" altLang="zh-CN" sz="5400" b="1" dirty="0">
              <a:ln w="12700">
                <a:solidFill>
                  <a:schemeClr val="bg1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09600" y="1236232"/>
            <a:ext cx="84582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48042">
            <a:off x="9006581" y="120251"/>
            <a:ext cx="3140248" cy="23261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8" y="1266273"/>
            <a:ext cx="9264984" cy="55746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8" y="1260177"/>
            <a:ext cx="9264984" cy="558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8" y="1283306"/>
            <a:ext cx="925584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85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win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"/>
            <a:ext cx="4020025" cy="472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336534"/>
            <a:ext cx="3163973" cy="4521466"/>
          </a:xfrm>
          <a:prstGeom prst="rect">
            <a:avLst/>
          </a:prstGeom>
        </p:spPr>
      </p:pic>
      <p:grpSp>
        <p:nvGrpSpPr>
          <p:cNvPr id="61" name="组合 60"/>
          <p:cNvGrpSpPr>
            <a:grpSpLocks noChangeAspect="1"/>
          </p:cNvGrpSpPr>
          <p:nvPr/>
        </p:nvGrpSpPr>
        <p:grpSpPr>
          <a:xfrm>
            <a:off x="3956200" y="1286494"/>
            <a:ext cx="1813500" cy="1938992"/>
            <a:chOff x="4267200" y="567416"/>
            <a:chExt cx="1219200" cy="1303569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200" y="609600"/>
              <a:ext cx="1219200" cy="1219200"/>
            </a:xfrm>
            <a:prstGeom prst="rect">
              <a:avLst/>
            </a:prstGeom>
          </p:spPr>
        </p:pic>
        <p:sp>
          <p:nvSpPr>
            <p:cNvPr id="63" name="矩形 62"/>
            <p:cNvSpPr/>
            <p:nvPr/>
          </p:nvSpPr>
          <p:spPr>
            <a:xfrm>
              <a:off x="4327672" y="567416"/>
              <a:ext cx="1158727" cy="130356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氛</a:t>
              </a:r>
              <a:endParaRPr lang="zh-CN" altLang="en-US" sz="1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64" name="组合 63"/>
          <p:cNvGrpSpPr>
            <a:grpSpLocks noChangeAspect="1"/>
          </p:cNvGrpSpPr>
          <p:nvPr/>
        </p:nvGrpSpPr>
        <p:grpSpPr>
          <a:xfrm>
            <a:off x="6384559" y="3627771"/>
            <a:ext cx="1813498" cy="1938992"/>
            <a:chOff x="6629400" y="567416"/>
            <a:chExt cx="1219200" cy="1303569"/>
          </a:xfrm>
        </p:grpSpPr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400" y="609600"/>
              <a:ext cx="1219200" cy="1219200"/>
            </a:xfrm>
            <a:prstGeom prst="rect">
              <a:avLst/>
            </a:prstGeom>
          </p:spPr>
        </p:pic>
        <p:sp>
          <p:nvSpPr>
            <p:cNvPr id="66" name="矩形 65"/>
            <p:cNvSpPr/>
            <p:nvPr/>
          </p:nvSpPr>
          <p:spPr>
            <a:xfrm>
              <a:off x="6659635" y="567416"/>
              <a:ext cx="1158728" cy="130356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围</a:t>
              </a:r>
              <a:endParaRPr lang="zh-CN" altLang="en-US" sz="1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6558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win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5" y="4881048"/>
            <a:ext cx="6145965" cy="19769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766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win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48042">
            <a:off x="-244788" y="8772"/>
            <a:ext cx="3140248" cy="23261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14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win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83"/>
            <a:ext cx="4336113" cy="40587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112" y="0"/>
            <a:ext cx="7840647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-55586" y="990600"/>
            <a:ext cx="4382553" cy="584775"/>
            <a:chOff x="3111868" y="2180309"/>
            <a:chExt cx="4382553" cy="584775"/>
          </a:xfrm>
        </p:grpSpPr>
        <p:grpSp>
          <p:nvGrpSpPr>
            <p:cNvPr id="10" name="组合 9"/>
            <p:cNvGrpSpPr>
              <a:grpSpLocks noChangeAspect="1"/>
            </p:cNvGrpSpPr>
            <p:nvPr/>
          </p:nvGrpSpPr>
          <p:grpSpPr>
            <a:xfrm flipV="1">
              <a:off x="3111868" y="2372517"/>
              <a:ext cx="1253561" cy="200361"/>
              <a:chOff x="1973038" y="2362200"/>
              <a:chExt cx="1430239" cy="228600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174677" y="236220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1973038" y="2476501"/>
                <a:ext cx="1143000" cy="0"/>
              </a:xfrm>
              <a:prstGeom prst="line">
                <a:avLst/>
              </a:prstGeom>
              <a:ln w="412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>
              <a:grpSpLocks noChangeAspect="1"/>
            </p:cNvGrpSpPr>
            <p:nvPr/>
          </p:nvGrpSpPr>
          <p:grpSpPr>
            <a:xfrm rot="10800000" flipV="1">
              <a:off x="6221385" y="2372517"/>
              <a:ext cx="1273036" cy="200361"/>
              <a:chOff x="3666532" y="2362201"/>
              <a:chExt cx="1452458" cy="22860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4890390" y="2362201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3666532" y="2476499"/>
                <a:ext cx="1143000" cy="0"/>
              </a:xfrm>
              <a:prstGeom prst="line">
                <a:avLst/>
              </a:prstGeom>
              <a:ln w="412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文本框 12"/>
            <p:cNvSpPr txBox="1"/>
            <p:nvPr/>
          </p:nvSpPr>
          <p:spPr>
            <a:xfrm>
              <a:off x="4339138" y="2180309"/>
              <a:ext cx="18822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投影幕布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9023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win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556453" y="2362200"/>
            <a:ext cx="1415772" cy="1569660"/>
            <a:chOff x="4168913" y="434370"/>
            <a:chExt cx="1415772" cy="156966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200" y="609600"/>
              <a:ext cx="1219200" cy="1219200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>
              <a:off x="4168913" y="434370"/>
              <a:ext cx="1415772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9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谢</a:t>
              </a:r>
              <a:endParaRPr lang="zh-CN" altLang="en-US" sz="9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299114" y="2362200"/>
            <a:ext cx="1415772" cy="1569660"/>
            <a:chOff x="6531114" y="434370"/>
            <a:chExt cx="1415772" cy="1569660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400" y="609600"/>
              <a:ext cx="1219200" cy="1219200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6531114" y="434370"/>
              <a:ext cx="1415772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9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谢</a:t>
              </a:r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861" y="4052733"/>
            <a:ext cx="3276600" cy="1404257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04" t="40025" b="46221"/>
          <a:stretch/>
        </p:blipFill>
        <p:spPr>
          <a:xfrm>
            <a:off x="152400" y="93396"/>
            <a:ext cx="1529573" cy="1670314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2991">
            <a:off x="64493" y="3803364"/>
            <a:ext cx="2446316" cy="246634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334" y="324511"/>
            <a:ext cx="866052" cy="1549099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4502">
            <a:off x="7530691" y="-267192"/>
            <a:ext cx="2591655" cy="273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54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win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"/>
            <a:ext cx="4020025" cy="472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336534"/>
            <a:ext cx="3163973" cy="4521466"/>
          </a:xfrm>
          <a:prstGeom prst="rect">
            <a:avLst/>
          </a:prstGeom>
        </p:spPr>
      </p:pic>
      <p:grpSp>
        <p:nvGrpSpPr>
          <p:cNvPr id="61" name="组合 60"/>
          <p:cNvGrpSpPr>
            <a:grpSpLocks noChangeAspect="1"/>
          </p:cNvGrpSpPr>
          <p:nvPr/>
        </p:nvGrpSpPr>
        <p:grpSpPr>
          <a:xfrm>
            <a:off x="4131979" y="3688120"/>
            <a:ext cx="1823919" cy="1938992"/>
            <a:chOff x="4267200" y="567416"/>
            <a:chExt cx="1226205" cy="1303569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200" y="609600"/>
              <a:ext cx="1219200" cy="1219200"/>
            </a:xfrm>
            <a:prstGeom prst="rect">
              <a:avLst/>
            </a:prstGeom>
          </p:spPr>
        </p:pic>
        <p:sp>
          <p:nvSpPr>
            <p:cNvPr id="63" name="矩形 62"/>
            <p:cNvSpPr/>
            <p:nvPr/>
          </p:nvSpPr>
          <p:spPr>
            <a:xfrm>
              <a:off x="4320668" y="567416"/>
              <a:ext cx="1172737" cy="130356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架</a:t>
              </a:r>
              <a:endParaRPr lang="zh-CN" altLang="en-US" sz="1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64" name="组合 63"/>
          <p:cNvGrpSpPr>
            <a:grpSpLocks noChangeAspect="1"/>
          </p:cNvGrpSpPr>
          <p:nvPr/>
        </p:nvGrpSpPr>
        <p:grpSpPr>
          <a:xfrm>
            <a:off x="6401944" y="3690518"/>
            <a:ext cx="1813499" cy="1938992"/>
            <a:chOff x="6629400" y="567416"/>
            <a:chExt cx="1219200" cy="1303569"/>
          </a:xfrm>
        </p:grpSpPr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400" y="609600"/>
              <a:ext cx="1219200" cy="1219200"/>
            </a:xfrm>
            <a:prstGeom prst="rect">
              <a:avLst/>
            </a:prstGeom>
          </p:spPr>
        </p:pic>
        <p:sp>
          <p:nvSpPr>
            <p:cNvPr id="66" name="矩形 65"/>
            <p:cNvSpPr/>
            <p:nvPr/>
          </p:nvSpPr>
          <p:spPr>
            <a:xfrm>
              <a:off x="6659636" y="567416"/>
              <a:ext cx="1158728" cy="130356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构</a:t>
              </a:r>
              <a:endParaRPr lang="zh-CN" altLang="en-US" sz="1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6311991" y="1254991"/>
            <a:ext cx="1813500" cy="1938992"/>
            <a:chOff x="4267200" y="567416"/>
            <a:chExt cx="1219201" cy="130356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200" y="609600"/>
              <a:ext cx="1219200" cy="12192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4327673" y="567416"/>
              <a:ext cx="1158728" cy="130356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们</a:t>
              </a:r>
              <a:endParaRPr lang="zh-CN" altLang="en-US" sz="1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4126027" y="1254991"/>
            <a:ext cx="1813499" cy="1938992"/>
            <a:chOff x="4267200" y="567416"/>
            <a:chExt cx="1219200" cy="130356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200" y="609600"/>
              <a:ext cx="1219200" cy="121920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4327673" y="567416"/>
              <a:ext cx="1158727" cy="130356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我</a:t>
              </a:r>
              <a:endParaRPr lang="zh-CN" altLang="en-US" sz="1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937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wind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0544"/>
            <a:ext cx="3384228" cy="3276004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>
            <a:off x="2895600" y="152400"/>
            <a:ext cx="9144000" cy="64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16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win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21401540">
            <a:off x="5358316" y="283595"/>
            <a:ext cx="337284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组织部</a:t>
            </a:r>
          </a:p>
        </p:txBody>
      </p:sp>
      <p:sp>
        <p:nvSpPr>
          <p:cNvPr id="19" name="矩形 18"/>
          <p:cNvSpPr/>
          <p:nvPr/>
        </p:nvSpPr>
        <p:spPr>
          <a:xfrm rot="175980">
            <a:off x="1664898" y="1737119"/>
            <a:ext cx="575349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指导学生党支部建设</a:t>
            </a:r>
          </a:p>
        </p:txBody>
      </p:sp>
      <p:sp>
        <p:nvSpPr>
          <p:cNvPr id="20" name="矩形 19"/>
          <p:cNvSpPr/>
          <p:nvPr/>
        </p:nvSpPr>
        <p:spPr>
          <a:xfrm rot="21319770">
            <a:off x="2589265" y="2821311"/>
            <a:ext cx="73436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指导</a:t>
            </a:r>
            <a:r>
              <a:rPr lang="en-US" altLang="zh-CN" sz="54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,</a:t>
            </a:r>
            <a:r>
              <a:rPr lang="zh-CN" altLang="en-US" sz="54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监督学习党的理论</a:t>
            </a:r>
          </a:p>
        </p:txBody>
      </p:sp>
      <p:sp>
        <p:nvSpPr>
          <p:cNvPr id="21" name="矩形 20"/>
          <p:cNvSpPr/>
          <p:nvPr/>
        </p:nvSpPr>
        <p:spPr>
          <a:xfrm rot="160560">
            <a:off x="6193773" y="3905503"/>
            <a:ext cx="495520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管理党员信息</a:t>
            </a:r>
          </a:p>
        </p:txBody>
      </p:sp>
      <p:sp>
        <p:nvSpPr>
          <p:cNvPr id="22" name="矩形 21"/>
          <p:cNvSpPr/>
          <p:nvPr/>
        </p:nvSpPr>
        <p:spPr>
          <a:xfrm>
            <a:off x="1750371" y="4921166"/>
            <a:ext cx="482055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审核入党资料</a:t>
            </a: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5105400" y="1524000"/>
            <a:ext cx="3810000" cy="8303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62000" y="2477336"/>
            <a:ext cx="9601200" cy="26714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3505200" y="3611069"/>
            <a:ext cx="5943600" cy="34901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791200" y="4724400"/>
            <a:ext cx="5867400" cy="39140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1046134" y="5882248"/>
            <a:ext cx="6421466" cy="1091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98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win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21401540">
            <a:off x="5406309" y="283595"/>
            <a:ext cx="327685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实践部</a:t>
            </a:r>
          </a:p>
        </p:txBody>
      </p:sp>
      <p:sp>
        <p:nvSpPr>
          <p:cNvPr id="19" name="矩形 18"/>
          <p:cNvSpPr/>
          <p:nvPr/>
        </p:nvSpPr>
        <p:spPr>
          <a:xfrm rot="175980">
            <a:off x="1241704" y="1737119"/>
            <a:ext cx="65998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协调各项交流实践活动</a:t>
            </a:r>
          </a:p>
        </p:txBody>
      </p:sp>
      <p:sp>
        <p:nvSpPr>
          <p:cNvPr id="20" name="矩形 19"/>
          <p:cNvSpPr/>
          <p:nvPr/>
        </p:nvSpPr>
        <p:spPr>
          <a:xfrm rot="21319770">
            <a:off x="1169805" y="2821311"/>
            <a:ext cx="101825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开展党员实践，知识竞赛等活动</a:t>
            </a:r>
          </a:p>
        </p:txBody>
      </p:sp>
      <p:sp>
        <p:nvSpPr>
          <p:cNvPr id="21" name="矩形 20"/>
          <p:cNvSpPr/>
          <p:nvPr/>
        </p:nvSpPr>
        <p:spPr>
          <a:xfrm rot="160560">
            <a:off x="5488453" y="3905503"/>
            <a:ext cx="636584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组织开展换届大会</a:t>
            </a:r>
          </a:p>
        </p:txBody>
      </p:sp>
      <p:sp>
        <p:nvSpPr>
          <p:cNvPr id="22" name="矩形 21"/>
          <p:cNvSpPr/>
          <p:nvPr/>
        </p:nvSpPr>
        <p:spPr>
          <a:xfrm>
            <a:off x="139388" y="4921166"/>
            <a:ext cx="945643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筹备策划党员先锋迎新活动</a:t>
            </a: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5105400" y="1524000"/>
            <a:ext cx="3810000" cy="8303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62000" y="2477336"/>
            <a:ext cx="9601200" cy="26714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3505200" y="3611069"/>
            <a:ext cx="5943600" cy="34901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791200" y="4724400"/>
            <a:ext cx="5867400" cy="39140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1046134" y="5882248"/>
            <a:ext cx="6421466" cy="1091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658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win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21401540">
            <a:off x="5371843" y="283595"/>
            <a:ext cx="334578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服务部</a:t>
            </a:r>
          </a:p>
        </p:txBody>
      </p:sp>
      <p:sp>
        <p:nvSpPr>
          <p:cNvPr id="19" name="矩形 18"/>
          <p:cNvSpPr/>
          <p:nvPr/>
        </p:nvSpPr>
        <p:spPr>
          <a:xfrm rot="175980">
            <a:off x="14250" y="1757852"/>
            <a:ext cx="1070357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组织开展党员先锋“一对一”联系宿舍</a:t>
            </a:r>
          </a:p>
        </p:txBody>
      </p:sp>
      <p:sp>
        <p:nvSpPr>
          <p:cNvPr id="20" name="矩形 19"/>
          <p:cNvSpPr/>
          <p:nvPr/>
        </p:nvSpPr>
        <p:spPr>
          <a:xfrm rot="21319770">
            <a:off x="3385951" y="2821311"/>
            <a:ext cx="57502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开展宿舍卫生检查</a:t>
            </a:r>
          </a:p>
        </p:txBody>
      </p:sp>
      <p:sp>
        <p:nvSpPr>
          <p:cNvPr id="21" name="矩形 20"/>
          <p:cNvSpPr/>
          <p:nvPr/>
        </p:nvSpPr>
        <p:spPr>
          <a:xfrm rot="160560">
            <a:off x="5488459" y="3905503"/>
            <a:ext cx="636584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联系各个支部党员</a:t>
            </a:r>
          </a:p>
        </p:txBody>
      </p:sp>
      <p:sp>
        <p:nvSpPr>
          <p:cNvPr id="22" name="矩形 21"/>
          <p:cNvSpPr/>
          <p:nvPr/>
        </p:nvSpPr>
        <p:spPr>
          <a:xfrm>
            <a:off x="591401" y="4921166"/>
            <a:ext cx="713849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对党员进行绩效考核</a:t>
            </a: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5105400" y="1524000"/>
            <a:ext cx="3810000" cy="8303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62000" y="2477336"/>
            <a:ext cx="9601200" cy="26714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3505200" y="3611069"/>
            <a:ext cx="5943600" cy="34901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791200" y="4724400"/>
            <a:ext cx="5867400" cy="39140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1046134" y="5882248"/>
            <a:ext cx="6421466" cy="1091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39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win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21401540">
            <a:off x="5406309" y="283595"/>
            <a:ext cx="327685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秘书部</a:t>
            </a:r>
          </a:p>
        </p:txBody>
      </p:sp>
      <p:sp>
        <p:nvSpPr>
          <p:cNvPr id="19" name="矩形 18"/>
          <p:cNvSpPr/>
          <p:nvPr/>
        </p:nvSpPr>
        <p:spPr>
          <a:xfrm rot="175980">
            <a:off x="1046142" y="1737119"/>
            <a:ext cx="699101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撰写工作计划，规章制度</a:t>
            </a:r>
          </a:p>
        </p:txBody>
      </p:sp>
      <p:sp>
        <p:nvSpPr>
          <p:cNvPr id="20" name="矩形 19"/>
          <p:cNvSpPr/>
          <p:nvPr/>
        </p:nvSpPr>
        <p:spPr>
          <a:xfrm rot="21319770">
            <a:off x="3038104" y="2821311"/>
            <a:ext cx="64459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管理工作室的物资等</a:t>
            </a:r>
          </a:p>
        </p:txBody>
      </p:sp>
      <p:sp>
        <p:nvSpPr>
          <p:cNvPr id="21" name="矩形 20"/>
          <p:cNvSpPr/>
          <p:nvPr/>
        </p:nvSpPr>
        <p:spPr>
          <a:xfrm rot="160560">
            <a:off x="2963236" y="4120405"/>
            <a:ext cx="887935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核查活动经费，协助报销</a:t>
            </a:r>
          </a:p>
        </p:txBody>
      </p:sp>
      <p:sp>
        <p:nvSpPr>
          <p:cNvPr id="22" name="矩形 21"/>
          <p:cNvSpPr/>
          <p:nvPr/>
        </p:nvSpPr>
        <p:spPr>
          <a:xfrm>
            <a:off x="22750" y="5172252"/>
            <a:ext cx="868378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安排中心会议，会议记录</a:t>
            </a: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5105400" y="1524000"/>
            <a:ext cx="3810000" cy="8303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62000" y="2477336"/>
            <a:ext cx="9601200" cy="26714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3505200" y="3611069"/>
            <a:ext cx="5943600" cy="34901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784919" y="5080388"/>
            <a:ext cx="5867400" cy="39140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981448" y="6166425"/>
            <a:ext cx="6421466" cy="1091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197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win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rot="21401540">
            <a:off x="5371844" y="283595"/>
            <a:ext cx="334578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宣传部</a:t>
            </a:r>
          </a:p>
        </p:txBody>
      </p:sp>
      <p:sp>
        <p:nvSpPr>
          <p:cNvPr id="19" name="矩形 18"/>
          <p:cNvSpPr/>
          <p:nvPr/>
        </p:nvSpPr>
        <p:spPr>
          <a:xfrm rot="175980">
            <a:off x="1925194" y="1737119"/>
            <a:ext cx="523290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打造党建宣传工作</a:t>
            </a:r>
          </a:p>
        </p:txBody>
      </p:sp>
      <p:sp>
        <p:nvSpPr>
          <p:cNvPr id="20" name="矩形 19"/>
          <p:cNvSpPr/>
          <p:nvPr/>
        </p:nvSpPr>
        <p:spPr>
          <a:xfrm rot="21319770">
            <a:off x="3317823" y="2821311"/>
            <a:ext cx="5886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学习并运用</a:t>
            </a:r>
            <a:r>
              <a:rPr lang="en-US" altLang="zh-CN" sz="54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PS</a:t>
            </a:r>
            <a:r>
              <a:rPr lang="zh-CN" altLang="en-US" sz="54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技术</a:t>
            </a:r>
          </a:p>
        </p:txBody>
      </p:sp>
      <p:sp>
        <p:nvSpPr>
          <p:cNvPr id="21" name="矩形 20"/>
          <p:cNvSpPr/>
          <p:nvPr/>
        </p:nvSpPr>
        <p:spPr>
          <a:xfrm rot="160560">
            <a:off x="5730761" y="3895699"/>
            <a:ext cx="559319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运营中心公众号</a:t>
            </a:r>
          </a:p>
        </p:txBody>
      </p:sp>
      <p:sp>
        <p:nvSpPr>
          <p:cNvPr id="22" name="矩形 21"/>
          <p:cNvSpPr/>
          <p:nvPr/>
        </p:nvSpPr>
        <p:spPr>
          <a:xfrm>
            <a:off x="977723" y="4921166"/>
            <a:ext cx="636584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dirty="0">
                <a:ln w="12700">
                  <a:solidFill>
                    <a:schemeClr val="bg1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收集活动实践资料</a:t>
            </a: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5105400" y="1524000"/>
            <a:ext cx="3810000" cy="8303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62000" y="2477336"/>
            <a:ext cx="9601200" cy="26714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3505200" y="3611069"/>
            <a:ext cx="5943600" cy="34901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791200" y="4724400"/>
            <a:ext cx="5867400" cy="39140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1046134" y="5882248"/>
            <a:ext cx="6421466" cy="1091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56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win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"/>
            <a:ext cx="4020025" cy="472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336534"/>
            <a:ext cx="3163973" cy="4521466"/>
          </a:xfrm>
          <a:prstGeom prst="rect">
            <a:avLst/>
          </a:prstGeom>
        </p:spPr>
      </p:pic>
      <p:grpSp>
        <p:nvGrpSpPr>
          <p:cNvPr id="61" name="组合 60"/>
          <p:cNvGrpSpPr>
            <a:grpSpLocks noChangeAspect="1"/>
          </p:cNvGrpSpPr>
          <p:nvPr/>
        </p:nvGrpSpPr>
        <p:grpSpPr>
          <a:xfrm>
            <a:off x="3956197" y="1286494"/>
            <a:ext cx="1813499" cy="1938992"/>
            <a:chOff x="4267200" y="567416"/>
            <a:chExt cx="1219200" cy="1303569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200" y="609600"/>
              <a:ext cx="1219200" cy="1219200"/>
            </a:xfrm>
            <a:prstGeom prst="rect">
              <a:avLst/>
            </a:prstGeom>
          </p:spPr>
        </p:pic>
        <p:sp>
          <p:nvSpPr>
            <p:cNvPr id="63" name="矩形 62"/>
            <p:cNvSpPr/>
            <p:nvPr/>
          </p:nvSpPr>
          <p:spPr>
            <a:xfrm>
              <a:off x="4327673" y="567416"/>
              <a:ext cx="1158727" cy="130356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党</a:t>
              </a:r>
              <a:endParaRPr lang="zh-CN" altLang="en-US" sz="1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64" name="组合 63"/>
          <p:cNvGrpSpPr>
            <a:grpSpLocks noChangeAspect="1"/>
          </p:cNvGrpSpPr>
          <p:nvPr/>
        </p:nvGrpSpPr>
        <p:grpSpPr>
          <a:xfrm>
            <a:off x="6384565" y="3627771"/>
            <a:ext cx="1813499" cy="1938992"/>
            <a:chOff x="6629400" y="567416"/>
            <a:chExt cx="1219200" cy="1303569"/>
          </a:xfrm>
        </p:grpSpPr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400" y="609600"/>
              <a:ext cx="1219200" cy="1219200"/>
            </a:xfrm>
            <a:prstGeom prst="rect">
              <a:avLst/>
            </a:prstGeom>
          </p:spPr>
        </p:pic>
        <p:sp>
          <p:nvSpPr>
            <p:cNvPr id="66" name="矩形 65"/>
            <p:cNvSpPr/>
            <p:nvPr/>
          </p:nvSpPr>
          <p:spPr>
            <a:xfrm>
              <a:off x="6659635" y="567416"/>
              <a:ext cx="1158727" cy="130356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建</a:t>
              </a:r>
              <a:endParaRPr lang="zh-CN" altLang="en-US" sz="1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9981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win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FA6FEB1-BF01-4BF0-8709-501A99AF5A8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新建 Microsoft PowerPoint 演示文稿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2972</TotalTime>
  <Words>146</Words>
  <Application>Microsoft Office PowerPoint</Application>
  <PresentationFormat>宽屏</PresentationFormat>
  <Paragraphs>59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华文新魏</vt:lpstr>
      <vt:lpstr>宋体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新建 Microsoft PowerPoint 演示文稿</dc:title>
  <dc:creator>Administrator</dc:creator>
  <cp:lastModifiedBy>lang langewin</cp:lastModifiedBy>
  <cp:revision>90</cp:revision>
  <dcterms:created xsi:type="dcterms:W3CDTF">2006-08-16T00:00:00Z</dcterms:created>
  <dcterms:modified xsi:type="dcterms:W3CDTF">2018-10-30T01:02:49Z</dcterms:modified>
</cp:coreProperties>
</file>